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60" r:id="rId2"/>
  </p:sldMasterIdLst>
  <p:notesMasterIdLst>
    <p:notesMasterId r:id="rId14"/>
  </p:notesMasterIdLst>
  <p:sldIdLst>
    <p:sldId id="359" r:id="rId3"/>
    <p:sldId id="287" r:id="rId4"/>
    <p:sldId id="286" r:id="rId5"/>
    <p:sldId id="351" r:id="rId6"/>
    <p:sldId id="352" r:id="rId7"/>
    <p:sldId id="353" r:id="rId8"/>
    <p:sldId id="354" r:id="rId9"/>
    <p:sldId id="355" r:id="rId10"/>
    <p:sldId id="356" r:id="rId11"/>
    <p:sldId id="357" r:id="rId12"/>
    <p:sldId id="358" r:id="rId13"/>
  </p:sldIdLst>
  <p:sldSz cx="12192000" cy="6858000"/>
  <p:notesSz cx="6858000" cy="9144000"/>
  <p:custDataLst>
    <p:tags r:id="rId1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52"/>
    <p:restoredTop sz="94762"/>
  </p:normalViewPr>
  <p:slideViewPr>
    <p:cSldViewPr>
      <p:cViewPr varScale="1">
        <p:scale>
          <a:sx n="60" d="100"/>
          <a:sy n="60" d="100"/>
        </p:scale>
        <p:origin x="928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9C6049A-4085-4E5D-9DE8-3D7421246B5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DCF8E1C-1EF4-451E-A164-620F6BF47BD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62F7F2A9-F1BC-4AD9-9173-6E23DC185D4F}" type="datetimeFigureOut">
              <a:rPr lang="en-US" altLang="en-US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90F4758E-9B34-4A51-B46D-1BA0FE0F3FB4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64914FEE-AFFB-42D3-A90C-373DBF91F1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3BEED4-F5EB-4798-A088-EBDCE523428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EE161CB-0090-447E-B396-9BD53A17FC3C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C108A1CA-DD9C-413A-A649-078E32DD8A2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2110DE20-7C40-4951-ADC6-9FD3BD9EBB2B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9F21992E-ED26-478A-B491-90A74776A6A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76188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EF7261-DF9E-4E25-878A-476C22535EC5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1208-FD33-4E04-BBD7-07A6BA79CF8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04574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EF7261-DF9E-4E25-878A-476C22535EC5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1208-FD33-4E04-BBD7-07A6BA79CF8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100241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EF7261-DF9E-4E25-878A-476C22535EC5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1208-FD33-4E04-BBD7-07A6BA79CF8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9241427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EF7261-DF9E-4E25-878A-476C22535EC5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1208-FD33-4E04-BBD7-07A6BA79CF8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019798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EF7261-DF9E-4E25-878A-476C22535EC5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1208-FD33-4E04-BBD7-07A6BA79CF8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5507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EF7261-DF9E-4E25-878A-476C22535EC5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4A1208-FD33-4E04-BBD7-07A6BA79CF8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983952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pPr>
              <a:defRPr/>
            </a:pPr>
            <a:fld id="{E383878A-D339-4B60-B71F-D2B82D461D01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6EF0A9-798E-4485-95FA-5033EB96961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9707955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pPr>
              <a:defRPr/>
            </a:pPr>
            <a:fld id="{8EB37838-4E4A-4DD3-8BA3-D1AE7EEAA08F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C210EE-AD1F-4B93-B146-42489E15FAE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144917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DD85A5ED-504B-45B1-826F-70551E662AC3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CF4D33E-2150-41F0-AB61-655D4F34596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9827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1519B66-087E-4F6A-8099-8C79B98CA510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7500F-79F8-477B-9A6F-B26E8542CAB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905876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E3D4D4-A1ED-498F-B8FD-CEBB0EA480CE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9DB02-3747-4439-A377-8641317436B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827546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D49415A-EF87-439A-9614-806FDA908873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F66DF1-5D98-4693-9113-C8418B81A80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01148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BAFA930-E9BD-4870-9CDD-48FF4318AA37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40CEE-50C4-4807-9DC4-759C4BE4B66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39232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24A4E24-011A-4C60-8A8B-DDBC16359A51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9527CF-CC18-42A7-90E6-29CCB70BC6A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2915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A0C4FEB-9AAC-4E02-BA4A-A4D77CD91C39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F133F5-2A30-4597-B9E3-6A6C7344EE7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14718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4C018B-F864-48CD-BD04-FDCE120CF1ED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3C5EB9-FDA3-4B32-B4B6-1114C48E6A6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33675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B5A20AF-7688-4A22-A734-66B051866B2B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FCF552-14A2-4326-91BE-F32ED8A1272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79921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E0EF7261-DF9E-4E25-878A-476C22535EC5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1F4A1208-FD33-4E04-BBD7-07A6BA79CF8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497370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09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ECBBA-475B-45E7-6135-543E661CEC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6938" y="750888"/>
            <a:ext cx="6311900" cy="2678112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bg1">
                    <a:lumMod val="95000"/>
                  </a:schemeClr>
                </a:solidFill>
              </a:rPr>
              <a:t>Statistics for Social Understanding</a:t>
            </a:r>
            <a:r>
              <a:rPr lang="en-US" sz="2400" i="1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Second Edition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87D37F-9EAD-5A12-FE1D-097973AF16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0" y="3703638"/>
            <a:ext cx="8824913" cy="862012"/>
          </a:xfrm>
        </p:spPr>
        <p:txBody>
          <a:bodyPr rtlCol="0">
            <a:noAutofit/>
          </a:bodyPr>
          <a:lstStyle/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Nancy E. Whittier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Tina Wildhagen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Howard J. Gold</a:t>
            </a:r>
          </a:p>
        </p:txBody>
      </p:sp>
      <p:pic>
        <p:nvPicPr>
          <p:cNvPr id="16388" name="Picture 6" descr="Rowman &amp; Littlefield logo">
            <a:extLst>
              <a:ext uri="{FF2B5EF4-FFF2-40B4-BE49-F238E27FC236}">
                <a16:creationId xmlns:a16="http://schemas.microsoft.com/office/drawing/2014/main" id="{70F9714C-1548-C898-0CAD-F5BADAD04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200" y="6477000"/>
            <a:ext cx="9144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" descr="Cover Image">
            <a:extLst>
              <a:ext uri="{FF2B5EF4-FFF2-40B4-BE49-F238E27FC236}">
                <a16:creationId xmlns:a16="http://schemas.microsoft.com/office/drawing/2014/main" id="{7B489857-B5C4-B8FC-259E-AECE75A02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524000"/>
            <a:ext cx="3311525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4857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4A90E6C4-4D5A-C748-97C2-16495741B5A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99029" y="1704975"/>
            <a:ext cx="8229600" cy="1143000"/>
          </a:xfrm>
        </p:spPr>
        <p:txBody>
          <a:bodyPr/>
          <a:lstStyle/>
          <a:p>
            <a:pPr algn="l"/>
            <a:r>
              <a:rPr lang="en-US" altLang="en-US" sz="24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How likely is it that we would draw a random sample of 50 people with a mean of 2.7 siblings or lower?</a:t>
            </a:r>
          </a:p>
        </p:txBody>
      </p:sp>
      <p:pic>
        <p:nvPicPr>
          <p:cNvPr id="11267" name="Content Placeholder 3">
            <a:extLst>
              <a:ext uri="{FF2B5EF4-FFF2-40B4-BE49-F238E27FC236}">
                <a16:creationId xmlns:a16="http://schemas.microsoft.com/office/drawing/2014/main" id="{86ED2CF8-1A40-FCE5-22B2-1DC87F2E5C96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1" r="8809" b="23225"/>
          <a:stretch>
            <a:fillRect/>
          </a:stretch>
        </p:blipFill>
        <p:spPr>
          <a:xfrm>
            <a:off x="2438400" y="2828324"/>
            <a:ext cx="5029200" cy="3202056"/>
          </a:xfrm>
        </p:spPr>
      </p:pic>
      <p:sp>
        <p:nvSpPr>
          <p:cNvPr id="11268" name="Rectangle 4">
            <a:extLst>
              <a:ext uri="{FF2B5EF4-FFF2-40B4-BE49-F238E27FC236}">
                <a16:creationId xmlns:a16="http://schemas.microsoft.com/office/drawing/2014/main" id="{83B7A794-F504-54DF-C185-3BD7CD948DB7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42418" y="6119585"/>
            <a:ext cx="2320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2">
              <a:spcBef>
                <a:spcPct val="0"/>
              </a:spcBef>
              <a:buFontTx/>
              <a:buNone/>
            </a:pPr>
            <a:r>
              <a:rPr lang="en-US" altLang="en-US" sz="1800" i="1" dirty="0">
                <a:latin typeface="Arial" panose="020B0604020202020204" pitchFamily="34" charset="0"/>
              </a:rPr>
              <a:t>µ</a:t>
            </a:r>
            <a:r>
              <a:rPr lang="en-US" altLang="en-US" sz="1800" dirty="0">
                <a:latin typeface="Arial" panose="020B0604020202020204" pitchFamily="34" charset="0"/>
              </a:rPr>
              <a:t> = 3.0 </a:t>
            </a:r>
          </a:p>
        </p:txBody>
      </p:sp>
      <p:sp>
        <p:nvSpPr>
          <p:cNvPr id="11269" name="Title 1">
            <a:extLst>
              <a:ext uri="{FF2B5EF4-FFF2-40B4-BE49-F238E27FC236}">
                <a16:creationId xmlns:a16="http://schemas.microsoft.com/office/drawing/2014/main" id="{62C135FD-8E46-6BD9-E732-45D9EE9E6318}"/>
              </a:ext>
            </a:extLst>
          </p:cNvPr>
          <p:cNvSpPr txBox="1">
            <a:spLocks/>
          </p:cNvSpPr>
          <p:nvPr/>
        </p:nvSpPr>
        <p:spPr bwMode="auto">
          <a:xfrm>
            <a:off x="269875" y="368527"/>
            <a:ext cx="9982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This is a sampling distribution of mean number of siblings. Samples have 50 people, and the population standard deviation is .75.</a:t>
            </a:r>
          </a:p>
        </p:txBody>
      </p:sp>
      <p:sp>
        <p:nvSpPr>
          <p:cNvPr id="11270" name="Content Placeholder 2">
            <a:extLst>
              <a:ext uri="{FF2B5EF4-FFF2-40B4-BE49-F238E27FC236}">
                <a16:creationId xmlns:a16="http://schemas.microsoft.com/office/drawing/2014/main" id="{0C1D6F75-CA3B-7480-57B8-3B8B6A5AE89E}"/>
              </a:ext>
            </a:extLst>
          </p:cNvPr>
          <p:cNvSpPr txBox="1">
            <a:spLocks/>
          </p:cNvSpPr>
          <p:nvPr/>
        </p:nvSpPr>
        <p:spPr bwMode="auto">
          <a:xfrm>
            <a:off x="8245928" y="3041423"/>
            <a:ext cx="3336471" cy="234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914400" indent="-5143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1">
              <a:lnSpc>
                <a:spcPts val="3838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2.3%</a:t>
            </a:r>
          </a:p>
          <a:p>
            <a:pPr lvl="1">
              <a:lnSpc>
                <a:spcPts val="3838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.23%</a:t>
            </a:r>
          </a:p>
          <a:p>
            <a:pPr lvl="1">
              <a:lnSpc>
                <a:spcPts val="3838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Not enough information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F10A561-AF35-46CB-8DD9-6377C8447DAD}"/>
              </a:ext>
            </a:extLst>
          </p:cNvPr>
          <p:cNvSpPr/>
          <p:nvPr/>
        </p:nvSpPr>
        <p:spPr>
          <a:xfrm>
            <a:off x="8305800" y="3687990"/>
            <a:ext cx="2209800" cy="741362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8C55919C-0BAB-53E1-B951-416604520F2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66800" y="279198"/>
            <a:ext cx="9091613" cy="1325563"/>
          </a:xfrm>
        </p:spPr>
        <p:txBody>
          <a:bodyPr/>
          <a:lstStyle/>
          <a:p>
            <a:r>
              <a:rPr lang="en-US" altLang="en-US" sz="32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Say that 60% of all voters favor legalization of marijuana. 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10E84B64-60D3-4BB2-9EC2-08784571E03D}"/>
              </a:ext>
            </a:extLst>
          </p:cNvPr>
          <p:cNvSpPr/>
          <p:nvPr/>
        </p:nvSpPr>
        <p:spPr>
          <a:xfrm>
            <a:off x="1828800" y="1604761"/>
            <a:ext cx="7848600" cy="1200329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+mj-lt"/>
              </a:rPr>
              <a:t>How likely is it that we would draw a  random sample in which more than 60% of voters supported legalization?</a:t>
            </a:r>
          </a:p>
        </p:txBody>
      </p:sp>
      <p:sp>
        <p:nvSpPr>
          <p:cNvPr id="12292" name="Content Placeholder 2">
            <a:extLst>
              <a:ext uri="{FF2B5EF4-FFF2-40B4-BE49-F238E27FC236}">
                <a16:creationId xmlns:a16="http://schemas.microsoft.com/office/drawing/2014/main" id="{F1EF4703-F2E5-EA95-C114-6DD72C00F74B}"/>
              </a:ext>
            </a:extLst>
          </p:cNvPr>
          <p:cNvSpPr txBox="1">
            <a:spLocks/>
          </p:cNvSpPr>
          <p:nvPr/>
        </p:nvSpPr>
        <p:spPr bwMode="auto">
          <a:xfrm>
            <a:off x="1948543" y="3124200"/>
            <a:ext cx="4114800" cy="320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914400" indent="-5143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1">
              <a:lnSpc>
                <a:spcPts val="3838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50%</a:t>
            </a:r>
          </a:p>
          <a:p>
            <a:pPr lvl="1">
              <a:lnSpc>
                <a:spcPts val="3838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0%</a:t>
            </a:r>
          </a:p>
          <a:p>
            <a:pPr lvl="1">
              <a:lnSpc>
                <a:spcPts val="3838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5%</a:t>
            </a:r>
          </a:p>
          <a:p>
            <a:pPr lvl="1">
              <a:lnSpc>
                <a:spcPts val="3838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Not enough information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FC5774F-9202-444E-932E-6395F0E77DC3}"/>
              </a:ext>
            </a:extLst>
          </p:cNvPr>
          <p:cNvSpPr/>
          <p:nvPr/>
        </p:nvSpPr>
        <p:spPr>
          <a:xfrm>
            <a:off x="1948543" y="3068112"/>
            <a:ext cx="2209800" cy="741363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16F9814B-10C7-B601-C29F-77DEAC58B75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Chapter 7</a:t>
            </a:r>
          </a:p>
        </p:txBody>
      </p:sp>
      <p:sp>
        <p:nvSpPr>
          <p:cNvPr id="3075" name="Subtitle 2">
            <a:extLst>
              <a:ext uri="{FF2B5EF4-FFF2-40B4-BE49-F238E27FC236}">
                <a16:creationId xmlns:a16="http://schemas.microsoft.com/office/drawing/2014/main" id="{D3A0C199-FDDF-1AC1-0321-FFE0B98A049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bg1"/>
                </a:solidFill>
                <a:ea typeface="ＭＳ Ｐゴシック" panose="020B0600070205080204" pitchFamily="34" charset="-128"/>
              </a:rPr>
              <a:t>Review Slides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47BD326E-905C-A76E-E6A4-86DA78A166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716757"/>
            <a:ext cx="9372600" cy="1143000"/>
          </a:xfrm>
        </p:spPr>
        <p:txBody>
          <a:bodyPr/>
          <a:lstStyle/>
          <a:p>
            <a:pPr algn="l"/>
            <a:r>
              <a:rPr lang="en-US" altLang="en-US" sz="3600" dirty="0">
                <a:ea typeface="ＭＳ Ｐゴシック" panose="020B0600070205080204" pitchFamily="34" charset="-128"/>
              </a:rPr>
              <a:t>This is a sampling distribution of means. What is at the center of the distribution?</a:t>
            </a:r>
          </a:p>
        </p:txBody>
      </p:sp>
      <p:sp>
        <p:nvSpPr>
          <p:cNvPr id="3075" name="Content Placeholder 2">
            <a:extLst>
              <a:ext uri="{FF2B5EF4-FFF2-40B4-BE49-F238E27FC236}">
                <a16:creationId xmlns:a16="http://schemas.microsoft.com/office/drawing/2014/main" id="{D65E97B6-49DE-414C-A7F0-AC74EC12F55A}"/>
              </a:ext>
            </a:extLst>
          </p:cNvPr>
          <p:cNvSpPr>
            <a:spLocks noGrp="1" noChangeAspect="1"/>
          </p:cNvSpPr>
          <p:nvPr>
            <p:ph idx="1"/>
          </p:nvPr>
        </p:nvSpPr>
        <p:spPr>
          <a:xfrm>
            <a:off x="7729603" y="2687639"/>
            <a:ext cx="2325688" cy="2310606"/>
          </a:xfrm>
          <a:blipFill rotWithShape="1">
            <a:blip r:embed="rId2"/>
            <a:stretch>
              <a:fillRect r="-8136" b="-12240"/>
            </a:stretch>
          </a:blipFill>
        </p:spPr>
        <p:txBody>
          <a:bodyPr/>
          <a:lstStyle/>
          <a:p>
            <a:pPr marL="0" indent="0">
              <a:buNone/>
              <a:defRPr/>
            </a:pPr>
            <a:r>
              <a:rPr lang="en-US" dirty="0">
                <a:noFill/>
              </a:rPr>
              <a:t> 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E17BE18-B734-450A-8CC2-9C7770CE13E9}"/>
              </a:ext>
            </a:extLst>
          </p:cNvPr>
          <p:cNvSpPr/>
          <p:nvPr/>
        </p:nvSpPr>
        <p:spPr>
          <a:xfrm>
            <a:off x="7737898" y="4038600"/>
            <a:ext cx="2633597" cy="111283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4101" name="Content Placeholder 3">
            <a:extLst>
              <a:ext uri="{FF2B5EF4-FFF2-40B4-BE49-F238E27FC236}">
                <a16:creationId xmlns:a16="http://schemas.microsoft.com/office/drawing/2014/main" id="{7070384B-A2F0-E48B-B944-15FAF20BE4C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7" r="9955" b="21101"/>
          <a:stretch>
            <a:fillRect/>
          </a:stretch>
        </p:blipFill>
        <p:spPr bwMode="auto">
          <a:xfrm>
            <a:off x="1577975" y="2514601"/>
            <a:ext cx="5824538" cy="343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BC7DA11D-91C8-4101-9E97-4C2AC3B92734}"/>
              </a:ext>
            </a:extLst>
          </p:cNvPr>
          <p:cNvSpPr/>
          <p:nvPr/>
        </p:nvSpPr>
        <p:spPr>
          <a:xfrm>
            <a:off x="7729602" y="3200400"/>
            <a:ext cx="2633597" cy="7620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99DC8D79-ACE7-3641-FA14-053CFA3BAA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0" y="610394"/>
            <a:ext cx="9906001" cy="1143000"/>
          </a:xfrm>
        </p:spPr>
        <p:txBody>
          <a:bodyPr/>
          <a:lstStyle/>
          <a:p>
            <a:pPr algn="l"/>
            <a:r>
              <a:rPr lang="en-US" altLang="en-US" sz="3600" dirty="0">
                <a:ea typeface="ＭＳ Ｐゴシック" panose="020B0600070205080204" pitchFamily="34" charset="-128"/>
              </a:rPr>
              <a:t>This is a sampling distribution of proportions. What is at the center of the distribution?</a:t>
            </a:r>
          </a:p>
        </p:txBody>
      </p:sp>
      <p:sp>
        <p:nvSpPr>
          <p:cNvPr id="3075" name="Content Placeholder 2">
            <a:extLst>
              <a:ext uri="{FF2B5EF4-FFF2-40B4-BE49-F238E27FC236}">
                <a16:creationId xmlns:a16="http://schemas.microsoft.com/office/drawing/2014/main" id="{AC91ED0B-5569-4CB4-A647-89E37CC534E2}"/>
              </a:ext>
            </a:extLst>
          </p:cNvPr>
          <p:cNvSpPr>
            <a:spLocks noGrp="1" noChangeAspect="1"/>
          </p:cNvSpPr>
          <p:nvPr>
            <p:ph idx="1"/>
          </p:nvPr>
        </p:nvSpPr>
        <p:spPr>
          <a:xfrm>
            <a:off x="7939476" y="2895600"/>
            <a:ext cx="2325688" cy="2341563"/>
          </a:xfrm>
          <a:blipFill rotWithShape="1">
            <a:blip r:embed="rId2"/>
            <a:stretch>
              <a:fillRect r="-8136" b="-12240"/>
            </a:stretch>
          </a:blipFill>
        </p:spPr>
        <p:txBody>
          <a:bodyPr/>
          <a:lstStyle/>
          <a:p>
            <a:pPr marL="0" indent="0">
              <a:buNone/>
              <a:defRPr/>
            </a:pPr>
            <a:r>
              <a:rPr lang="en-US" dirty="0">
                <a:noFill/>
              </a:rPr>
              <a:t> 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2CAD806-935E-4C05-A9DD-C829E9EB536E}"/>
              </a:ext>
            </a:extLst>
          </p:cNvPr>
          <p:cNvSpPr/>
          <p:nvPr/>
        </p:nvSpPr>
        <p:spPr>
          <a:xfrm>
            <a:off x="8077199" y="4230689"/>
            <a:ext cx="2517645" cy="111283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5125" name="Content Placeholder 3">
            <a:extLst>
              <a:ext uri="{FF2B5EF4-FFF2-40B4-BE49-F238E27FC236}">
                <a16:creationId xmlns:a16="http://schemas.microsoft.com/office/drawing/2014/main" id="{E0E7C237-84F5-FAEA-9D08-CE17BB881C7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187" r="9955" b="21101"/>
          <a:stretch>
            <a:fillRect/>
          </a:stretch>
        </p:blipFill>
        <p:spPr bwMode="auto">
          <a:xfrm>
            <a:off x="1597156" y="2438400"/>
            <a:ext cx="5824538" cy="343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EC44C0E3-63E7-4EBD-8BEC-598818DBE8A1}"/>
              </a:ext>
            </a:extLst>
          </p:cNvPr>
          <p:cNvSpPr/>
          <p:nvPr/>
        </p:nvSpPr>
        <p:spPr>
          <a:xfrm>
            <a:off x="8077199" y="2801145"/>
            <a:ext cx="2517645" cy="7620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6F7C287E-4439-0DB3-1EDF-21BCD9FD55C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71600" y="336776"/>
            <a:ext cx="86106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Income is distributed as shown in the figure.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11A5318-C87E-4085-BE07-3294179A4E52}"/>
              </a:ext>
            </a:extLst>
          </p:cNvPr>
          <p:cNvSpPr/>
          <p:nvPr/>
        </p:nvSpPr>
        <p:spPr>
          <a:xfrm>
            <a:off x="9296400" y="3733801"/>
            <a:ext cx="1638300" cy="7620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149" name="Content Placeholder 3">
            <a:extLst>
              <a:ext uri="{FF2B5EF4-FFF2-40B4-BE49-F238E27FC236}">
                <a16:creationId xmlns:a16="http://schemas.microsoft.com/office/drawing/2014/main" id="{072CB60F-DF1C-5591-DC70-DC6A4975CD6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74" b="61945"/>
          <a:stretch>
            <a:fillRect/>
          </a:stretch>
        </p:blipFill>
        <p:spPr bwMode="auto">
          <a:xfrm>
            <a:off x="2209800" y="3048000"/>
            <a:ext cx="6400799" cy="31056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0" name="Title 1">
            <a:extLst>
              <a:ext uri="{FF2B5EF4-FFF2-40B4-BE49-F238E27FC236}">
                <a16:creationId xmlns:a16="http://schemas.microsoft.com/office/drawing/2014/main" id="{1C25ADF7-BA80-027D-2119-6B8BA559874D}"/>
              </a:ext>
            </a:extLst>
          </p:cNvPr>
          <p:cNvSpPr txBox="1">
            <a:spLocks/>
          </p:cNvSpPr>
          <p:nvPr/>
        </p:nvSpPr>
        <p:spPr bwMode="auto">
          <a:xfrm>
            <a:off x="1665515" y="1600200"/>
            <a:ext cx="8534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latin typeface="+mj-lt"/>
              </a:rPr>
              <a:t>Will a large enough number of random samples yield a sampling distribution of mean incomes that is normally distributed?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6C3BE507-BE19-3891-D57A-66D22BA728D7}"/>
              </a:ext>
            </a:extLst>
          </p:cNvPr>
          <p:cNvSpPr txBox="1">
            <a:spLocks/>
          </p:cNvSpPr>
          <p:nvPr/>
        </p:nvSpPr>
        <p:spPr>
          <a:xfrm>
            <a:off x="9037071" y="3771900"/>
            <a:ext cx="2325688" cy="2341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8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6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4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Yes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No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F6DEA8B9-5C0C-5D6F-7E56-A371B9B74C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3170766"/>
            <a:ext cx="3865134" cy="1735667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en-US" sz="3600" dirty="0">
                <a:ea typeface="ＭＳ Ｐゴシック" panose="020B0600070205080204" pitchFamily="34" charset="-128"/>
              </a:rPr>
              <a:t>Find the standard error for a sample of 100, given that the population standard deviation is 7.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11FCC42F-2561-4087-B3B2-D1B42D2E56ED}"/>
              </a:ext>
            </a:extLst>
          </p:cNvPr>
          <p:cNvSpPr/>
          <p:nvPr/>
        </p:nvSpPr>
        <p:spPr>
          <a:xfrm>
            <a:off x="6800850" y="3657599"/>
            <a:ext cx="1638300" cy="7620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536D278-AD7D-89A6-318A-DB2BB4D82C5A}"/>
              </a:ext>
            </a:extLst>
          </p:cNvPr>
          <p:cNvSpPr txBox="1"/>
          <p:nvPr/>
        </p:nvSpPr>
        <p:spPr>
          <a:xfrm>
            <a:off x="6705600" y="2286000"/>
            <a:ext cx="1828800" cy="1962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 lvl="1" indent="-514350" algn="l" defTabSz="457200" rtl="0" eaLnBrk="1" fontAlgn="auto" latinLnBrk="0" hangingPunct="1">
              <a:lnSpc>
                <a:spcPts val="3838"/>
              </a:lnSpc>
              <a:spcBef>
                <a:spcPts val="1800"/>
              </a:spcBef>
              <a:spcAft>
                <a:spcPts val="0"/>
              </a:spcAft>
              <a:buClr>
                <a:srgbClr val="0F6FC6"/>
              </a:buClr>
              <a:buSzPct val="80000"/>
              <a:buFont typeface="Calibri" panose="020F0502020204030204" pitchFamily="34" charset="0"/>
              <a:buAutoNum type="alphaUcPeriod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ＭＳ Ｐゴシック" panose="020B0600070205080204" pitchFamily="34" charset="-128"/>
                <a:cs typeface="+mn-cs"/>
              </a:rPr>
              <a:t>.</a:t>
            </a:r>
            <a:r>
              <a:rPr lang="en-US" altLang="en-US" sz="2400" dirty="0">
                <a:latin typeface="Century Gothic" panose="020B0502020202020204"/>
                <a:ea typeface="ＭＳ Ｐゴシック" panose="020B0600070205080204" pitchFamily="34" charset="-128"/>
              </a:rPr>
              <a:t>07</a:t>
            </a: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/>
              <a:ea typeface="ＭＳ Ｐゴシック" panose="020B0600070205080204" pitchFamily="34" charset="-128"/>
              <a:cs typeface="+mn-cs"/>
            </a:endParaRPr>
          </a:p>
          <a:p>
            <a:pPr marL="914400" marR="0" lvl="1" indent="-514350" algn="l" defTabSz="457200" rtl="0" eaLnBrk="1" fontAlgn="auto" latinLnBrk="0" hangingPunct="1">
              <a:lnSpc>
                <a:spcPts val="3838"/>
              </a:lnSpc>
              <a:spcBef>
                <a:spcPts val="1800"/>
              </a:spcBef>
              <a:spcAft>
                <a:spcPts val="0"/>
              </a:spcAft>
              <a:buClr>
                <a:srgbClr val="0F6FC6"/>
              </a:buClr>
              <a:buSzPct val="80000"/>
              <a:buFont typeface="Calibri" panose="020F0502020204030204" pitchFamily="34" charset="0"/>
              <a:buAutoNum type="alphaUcPeriod"/>
              <a:tabLst/>
              <a:defRPr/>
            </a:pPr>
            <a:r>
              <a:rPr lang="en-US" altLang="en-US" sz="2400" dirty="0">
                <a:latin typeface="Century Gothic" panose="020B0502020202020204"/>
                <a:ea typeface="ＭＳ Ｐゴシック" panose="020B0600070205080204" pitchFamily="34" charset="-128"/>
              </a:rPr>
              <a:t>7</a:t>
            </a:r>
          </a:p>
          <a:p>
            <a:pPr marL="914400" marR="0" lvl="1" indent="-514350" algn="l" defTabSz="457200" rtl="0" eaLnBrk="1" fontAlgn="auto" latinLnBrk="0" hangingPunct="1">
              <a:lnSpc>
                <a:spcPts val="3838"/>
              </a:lnSpc>
              <a:spcBef>
                <a:spcPts val="1800"/>
              </a:spcBef>
              <a:spcAft>
                <a:spcPts val="0"/>
              </a:spcAft>
              <a:buClr>
                <a:srgbClr val="0F6FC6"/>
              </a:buClr>
              <a:buSzPct val="80000"/>
              <a:buFont typeface="Calibri" panose="020F0502020204030204" pitchFamily="34" charset="0"/>
              <a:buAutoNum type="alphaUcPeriod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/>
                <a:ea typeface="ＭＳ Ｐゴシック" panose="020B0600070205080204" pitchFamily="34" charset="-128"/>
                <a:cs typeface="+mn-cs"/>
              </a:rPr>
              <a:t>.7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ABA29919-87D1-3443-D937-9F90008ADA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5967" y="2971800"/>
            <a:ext cx="3865134" cy="1735667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en-US" sz="3600" dirty="0">
                <a:ea typeface="ＭＳ Ｐゴシック" panose="020B0600070205080204" pitchFamily="34" charset="-128"/>
              </a:rPr>
              <a:t>Find the standard error for a sample of 100, given that the population proportion is .7.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0C4DF6B0-DD0B-470A-A4D9-907E5C8951EA}"/>
              </a:ext>
            </a:extLst>
          </p:cNvPr>
          <p:cNvSpPr/>
          <p:nvPr/>
        </p:nvSpPr>
        <p:spPr>
          <a:xfrm>
            <a:off x="7200900" y="2438400"/>
            <a:ext cx="1638300" cy="7620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26EBE12-AAF9-1018-51A7-3814FA924739}"/>
              </a:ext>
            </a:extLst>
          </p:cNvPr>
          <p:cNvSpPr txBox="1"/>
          <p:nvPr/>
        </p:nvSpPr>
        <p:spPr>
          <a:xfrm>
            <a:off x="7010400" y="2514600"/>
            <a:ext cx="1828800" cy="19623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14400" marR="0" lvl="1" indent="-514350" algn="l" defTabSz="457200" rtl="0" eaLnBrk="1" fontAlgn="auto" latinLnBrk="0" hangingPunct="1">
              <a:lnSpc>
                <a:spcPts val="3838"/>
              </a:lnSpc>
              <a:spcBef>
                <a:spcPts val="1800"/>
              </a:spcBef>
              <a:spcAft>
                <a:spcPts val="0"/>
              </a:spcAft>
              <a:buClr>
                <a:srgbClr val="0F6FC6"/>
              </a:buClr>
              <a:buSzPct val="80000"/>
              <a:buFont typeface="Calibri" panose="020F0502020204030204" pitchFamily="34" charset="0"/>
              <a:buAutoNum type="alphaUcPeriod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tint val="75000"/>
                  </a:prstClr>
                </a:solidFill>
                <a:effectLst/>
                <a:uLnTx/>
                <a:uFillTx/>
                <a:latin typeface="Century Gothic" panose="020B0502020202020204"/>
                <a:ea typeface="ＭＳ Ｐゴシック" panose="020B0600070205080204" pitchFamily="34" charset="-128"/>
                <a:cs typeface="+mn-cs"/>
              </a:rPr>
              <a:t>.</a:t>
            </a:r>
            <a:r>
              <a:rPr lang="en-US" altLang="en-US" sz="2400" dirty="0">
                <a:latin typeface="Century Gothic" panose="020B0502020202020204"/>
                <a:ea typeface="ＭＳ Ｐゴシック" panose="020B0600070205080204" pitchFamily="34" charset="-128"/>
              </a:rPr>
              <a:t>05</a:t>
            </a:r>
            <a:endParaRPr kumimoji="0" lang="en-US" altLang="en-US" sz="2400" b="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Century Gothic" panose="020B0502020202020204"/>
              <a:ea typeface="ＭＳ Ｐゴシック" panose="020B0600070205080204" pitchFamily="34" charset="-128"/>
              <a:cs typeface="+mn-cs"/>
            </a:endParaRPr>
          </a:p>
          <a:p>
            <a:pPr marL="914400" marR="0" lvl="1" indent="-514350" algn="l" defTabSz="457200" rtl="0" eaLnBrk="1" fontAlgn="auto" latinLnBrk="0" hangingPunct="1">
              <a:lnSpc>
                <a:spcPts val="3838"/>
              </a:lnSpc>
              <a:spcBef>
                <a:spcPts val="1800"/>
              </a:spcBef>
              <a:spcAft>
                <a:spcPts val="0"/>
              </a:spcAft>
              <a:buClr>
                <a:srgbClr val="0F6FC6"/>
              </a:buClr>
              <a:buSzPct val="80000"/>
              <a:buFont typeface="Calibri" panose="020F0502020204030204" pitchFamily="34" charset="0"/>
              <a:buAutoNum type="alphaUcPeriod"/>
              <a:tabLst/>
              <a:defRPr/>
            </a:pPr>
            <a:r>
              <a:rPr lang="en-US" altLang="en-US" sz="2400" dirty="0">
                <a:latin typeface="Century Gothic" panose="020B0502020202020204"/>
                <a:ea typeface="ＭＳ Ｐゴシック" panose="020B0600070205080204" pitchFamily="34" charset="-128"/>
              </a:rPr>
              <a:t>.5</a:t>
            </a:r>
          </a:p>
          <a:p>
            <a:pPr marL="914400" marR="0" lvl="1" indent="-514350" algn="l" defTabSz="457200" rtl="0" eaLnBrk="1" fontAlgn="auto" latinLnBrk="0" hangingPunct="1">
              <a:lnSpc>
                <a:spcPts val="3838"/>
              </a:lnSpc>
              <a:spcBef>
                <a:spcPts val="1800"/>
              </a:spcBef>
              <a:spcAft>
                <a:spcPts val="0"/>
              </a:spcAft>
              <a:buClr>
                <a:srgbClr val="0F6FC6"/>
              </a:buClr>
              <a:buSzPct val="80000"/>
              <a:buFont typeface="Calibri" panose="020F0502020204030204" pitchFamily="34" charset="0"/>
              <a:buAutoNum type="alphaUcPeriod"/>
              <a:tabLst/>
              <a:defRPr/>
            </a:pPr>
            <a:r>
              <a:rPr kumimoji="0" lang="en-US" altLang="en-US" sz="2400" b="0" i="0" u="none" strike="noStrike" kern="1200" cap="none" spc="0" normalizeH="0" baseline="0" noProof="0" dirty="0">
                <a:ln>
                  <a:noFill/>
                </a:ln>
                <a:effectLst/>
                <a:uLnTx/>
                <a:uFillTx/>
                <a:latin typeface="Century Gothic" panose="020B0502020202020204"/>
                <a:ea typeface="ＭＳ Ｐゴシック" panose="020B0600070205080204" pitchFamily="34" charset="-128"/>
                <a:cs typeface="+mn-cs"/>
              </a:rPr>
              <a:t>.002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66F9DD9E-FC3F-3035-E90B-30908363BC0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89000" y="39913"/>
            <a:ext cx="91186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This is a sampling distribution of means.</a:t>
            </a:r>
          </a:p>
        </p:txBody>
      </p:sp>
      <p:sp>
        <p:nvSpPr>
          <p:cNvPr id="9219" name="Content Placeholder 2">
            <a:extLst>
              <a:ext uri="{FF2B5EF4-FFF2-40B4-BE49-F238E27FC236}">
                <a16:creationId xmlns:a16="http://schemas.microsoft.com/office/drawing/2014/main" id="{D338F62C-A9DE-83C9-323E-31AEF26A7AF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686800" y="3124200"/>
            <a:ext cx="3073400" cy="2341562"/>
          </a:xfrm>
        </p:spPr>
        <p:txBody>
          <a:bodyPr>
            <a:no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6.85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6.15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Not enough information</a:t>
            </a:r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8D88CF95-75F5-4B31-800C-1D088DEE5922}"/>
              </a:ext>
            </a:extLst>
          </p:cNvPr>
          <p:cNvSpPr/>
          <p:nvPr/>
        </p:nvSpPr>
        <p:spPr>
          <a:xfrm>
            <a:off x="8686800" y="3810000"/>
            <a:ext cx="2306637" cy="7620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9221" name="Content Placeholder 3">
            <a:extLst>
              <a:ext uri="{FF2B5EF4-FFF2-40B4-BE49-F238E27FC236}">
                <a16:creationId xmlns:a16="http://schemas.microsoft.com/office/drawing/2014/main" id="{385495DA-3D41-82D0-5801-F3ECE17904E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149" r="8392" b="29198"/>
          <a:stretch>
            <a:fillRect/>
          </a:stretch>
        </p:blipFill>
        <p:spPr bwMode="auto">
          <a:xfrm>
            <a:off x="1524000" y="2960914"/>
            <a:ext cx="6837363" cy="336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2" name="Title 1">
            <a:extLst>
              <a:ext uri="{FF2B5EF4-FFF2-40B4-BE49-F238E27FC236}">
                <a16:creationId xmlns:a16="http://schemas.microsoft.com/office/drawing/2014/main" id="{3800B73B-80D9-E0F8-60EC-E3CB9630166B}"/>
              </a:ext>
            </a:extLst>
          </p:cNvPr>
          <p:cNvSpPr txBox="1">
            <a:spLocks/>
          </p:cNvSpPr>
          <p:nvPr/>
        </p:nvSpPr>
        <p:spPr bwMode="auto">
          <a:xfrm>
            <a:off x="1524000" y="976084"/>
            <a:ext cx="7848600" cy="1465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latin typeface="+mj-lt"/>
              </a:rPr>
              <a:t>The standard error is .35 units. If the center of the distribution is 6.5, what value is 1 standard error below the population mean?</a:t>
            </a:r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6DF9F914-F819-1DBF-3ACD-F2BF7A954ED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846263" y="1263990"/>
            <a:ext cx="7051674" cy="1143000"/>
          </a:xfrm>
        </p:spPr>
        <p:txBody>
          <a:bodyPr/>
          <a:lstStyle/>
          <a:p>
            <a:pPr algn="l"/>
            <a:r>
              <a:rPr lang="en-US" altLang="en-US" sz="24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How likely is it that we would draw a random sample with a mean of 2.7 siblings or lower?</a:t>
            </a:r>
          </a:p>
        </p:txBody>
      </p:sp>
      <p:pic>
        <p:nvPicPr>
          <p:cNvPr id="10243" name="Content Placeholder 3">
            <a:extLst>
              <a:ext uri="{FF2B5EF4-FFF2-40B4-BE49-F238E27FC236}">
                <a16:creationId xmlns:a16="http://schemas.microsoft.com/office/drawing/2014/main" id="{43BBEE04-2BAD-E1F7-27E0-2C88C7544DFB}"/>
              </a:ext>
            </a:extLst>
          </p:cNvPr>
          <p:cNvPicPr>
            <a:picLocks noGrp="1" noChangeAspect="1" noChangeArrowheads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91" r="8809" b="23225"/>
          <a:stretch>
            <a:fillRect/>
          </a:stretch>
        </p:blipFill>
        <p:spPr>
          <a:xfrm>
            <a:off x="1815307" y="2516187"/>
            <a:ext cx="5260975" cy="3349625"/>
          </a:xfrm>
        </p:spPr>
      </p:pic>
      <p:sp>
        <p:nvSpPr>
          <p:cNvPr id="10244" name="Rectangle 4">
            <a:extLst>
              <a:ext uri="{FF2B5EF4-FFF2-40B4-BE49-F238E27FC236}">
                <a16:creationId xmlns:a16="http://schemas.microsoft.com/office/drawing/2014/main" id="{CFD8F887-EDD7-B8A4-4C90-55B31DF39D19}"/>
              </a:ext>
            </a:extLst>
          </p:cNvPr>
          <p:cNvSpPr>
            <a:spLocks noChangeArrowheads="1"/>
          </p:cNvSpPr>
          <p:nvPr/>
        </p:nvSpPr>
        <p:spPr bwMode="auto">
          <a:xfrm>
            <a:off x="3177382" y="6018212"/>
            <a:ext cx="23209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2">
              <a:spcBef>
                <a:spcPct val="0"/>
              </a:spcBef>
              <a:buFontTx/>
              <a:buNone/>
            </a:pPr>
            <a:r>
              <a:rPr lang="en-US" altLang="en-US" sz="1800" i="1" dirty="0">
                <a:latin typeface="Arial" panose="020B0604020202020204" pitchFamily="34" charset="0"/>
              </a:rPr>
              <a:t>µ</a:t>
            </a:r>
            <a:r>
              <a:rPr lang="en-US" altLang="en-US" sz="1800" dirty="0">
                <a:latin typeface="Arial" panose="020B0604020202020204" pitchFamily="34" charset="0"/>
              </a:rPr>
              <a:t> = 3.0 </a:t>
            </a:r>
          </a:p>
        </p:txBody>
      </p:sp>
      <p:sp>
        <p:nvSpPr>
          <p:cNvPr id="10245" name="Title 1">
            <a:extLst>
              <a:ext uri="{FF2B5EF4-FFF2-40B4-BE49-F238E27FC236}">
                <a16:creationId xmlns:a16="http://schemas.microsoft.com/office/drawing/2014/main" id="{E9E1BFD3-FA99-AA23-913F-3BB125B83EE9}"/>
              </a:ext>
            </a:extLst>
          </p:cNvPr>
          <p:cNvSpPr txBox="1">
            <a:spLocks/>
          </p:cNvSpPr>
          <p:nvPr/>
        </p:nvSpPr>
        <p:spPr bwMode="auto">
          <a:xfrm>
            <a:off x="762000" y="243227"/>
            <a:ext cx="92202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bg2">
                    <a:lumMod val="25000"/>
                  </a:schemeClr>
                </a:solidFill>
                <a:latin typeface="+mj-lt"/>
              </a:rPr>
              <a:t>This is a sampling distribution of mean number of siblings.</a:t>
            </a:r>
          </a:p>
        </p:txBody>
      </p:sp>
      <p:sp>
        <p:nvSpPr>
          <p:cNvPr id="10246" name="Content Placeholder 2">
            <a:extLst>
              <a:ext uri="{FF2B5EF4-FFF2-40B4-BE49-F238E27FC236}">
                <a16:creationId xmlns:a16="http://schemas.microsoft.com/office/drawing/2014/main" id="{BEA20C7B-B615-957D-A483-F94CCED98BB9}"/>
              </a:ext>
            </a:extLst>
          </p:cNvPr>
          <p:cNvSpPr txBox="1">
            <a:spLocks/>
          </p:cNvSpPr>
          <p:nvPr/>
        </p:nvSpPr>
        <p:spPr bwMode="auto">
          <a:xfrm>
            <a:off x="8001000" y="2916238"/>
            <a:ext cx="2971799" cy="2341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914400" indent="-5143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lvl="1">
              <a:lnSpc>
                <a:spcPts val="3838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.35%</a:t>
            </a:r>
          </a:p>
          <a:p>
            <a:pPr lvl="1">
              <a:lnSpc>
                <a:spcPts val="3838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.27%</a:t>
            </a:r>
          </a:p>
          <a:p>
            <a:pPr lvl="1">
              <a:lnSpc>
                <a:spcPts val="3838"/>
              </a:lnSpc>
              <a:spcBef>
                <a:spcPts val="1800"/>
              </a:spcBef>
              <a:buClr>
                <a:schemeClr val="accent1"/>
              </a:buClr>
              <a:buSzPct val="80000"/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</a:rPr>
              <a:t>Not enough information</a:t>
            </a: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078497BD-FA16-426C-A373-9E5817A78D57}"/>
              </a:ext>
            </a:extLst>
          </p:cNvPr>
          <p:cNvSpPr/>
          <p:nvPr/>
        </p:nvSpPr>
        <p:spPr>
          <a:xfrm>
            <a:off x="8001000" y="4159250"/>
            <a:ext cx="3288508" cy="143476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LUIDIAENABLED" val="Fals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ppt/theme/themeOverride3.xml><?xml version="1.0" encoding="utf-8"?>
<a:themeOverride xmlns:a="http://schemas.openxmlformats.org/drawingml/2006/main">
  <a:clrScheme name="Blue">
    <a:dk1>
      <a:sysClr val="windowText" lastClr="000000"/>
    </a:dk1>
    <a:lt1>
      <a:sysClr val="window" lastClr="FFFFFF"/>
    </a:lt1>
    <a:dk2>
      <a:srgbClr val="17406D"/>
    </a:dk2>
    <a:lt2>
      <a:srgbClr val="DBEF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F491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656</TotalTime>
  <Words>323</Words>
  <Application>Microsoft Office PowerPoint</Application>
  <PresentationFormat>Widescreen</PresentationFormat>
  <Paragraphs>45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ＭＳ Ｐゴシック</vt:lpstr>
      <vt:lpstr>Arial</vt:lpstr>
      <vt:lpstr>Calibri</vt:lpstr>
      <vt:lpstr>Century Gothic</vt:lpstr>
      <vt:lpstr>Wingdings 3</vt:lpstr>
      <vt:lpstr>Ion Boardroom</vt:lpstr>
      <vt:lpstr>Ion Boardroom</vt:lpstr>
      <vt:lpstr>Statistics for Social Understanding, Second Edition</vt:lpstr>
      <vt:lpstr>Chapter 7</vt:lpstr>
      <vt:lpstr>This is a sampling distribution of means. What is at the center of the distribution?</vt:lpstr>
      <vt:lpstr>This is a sampling distribution of proportions. What is at the center of the distribution?</vt:lpstr>
      <vt:lpstr>Income is distributed as shown in the figure.</vt:lpstr>
      <vt:lpstr>Find the standard error for a sample of 100, given that the population standard deviation is 7.</vt:lpstr>
      <vt:lpstr>Find the standard error for a sample of 100, given that the population proportion is .7.</vt:lpstr>
      <vt:lpstr>This is a sampling distribution of means.</vt:lpstr>
      <vt:lpstr>How likely is it that we would draw a random sample with a mean of 2.7 siblings or lower?</vt:lpstr>
      <vt:lpstr>How likely is it that we would draw a random sample of 50 people with a mean of 2.7 siblings or lower?</vt:lpstr>
      <vt:lpstr>Say that 60% of all voters favor legalization of marijuana. </vt:lpstr>
    </vt:vector>
  </TitlesOfParts>
  <Company>Smith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level of measurement for the variable: Employment sector (public, private)</dc:title>
  <dc:creator>FusionXP</dc:creator>
  <cp:lastModifiedBy>Alyssa Palazzo</cp:lastModifiedBy>
  <cp:revision>106</cp:revision>
  <dcterms:created xsi:type="dcterms:W3CDTF">2012-02-08T19:26:01Z</dcterms:created>
  <dcterms:modified xsi:type="dcterms:W3CDTF">2024-07-24T00:27:12Z</dcterms:modified>
</cp:coreProperties>
</file>